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1" r:id="rId11"/>
    <p:sldId id="270" r:id="rId12"/>
    <p:sldId id="278" r:id="rId13"/>
    <p:sldId id="279" r:id="rId14"/>
    <p:sldId id="27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7" r:id="rId23"/>
    <p:sldId id="301" r:id="rId24"/>
    <p:sldId id="302" r:id="rId25"/>
    <p:sldId id="303" r:id="rId26"/>
    <p:sldId id="304" r:id="rId27"/>
    <p:sldId id="305" r:id="rId28"/>
    <p:sldId id="306" r:id="rId29"/>
    <p:sldId id="291" r:id="rId30"/>
    <p:sldId id="292" r:id="rId31"/>
    <p:sldId id="293" r:id="rId32"/>
    <p:sldId id="25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736" y="1340768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2 класс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752" y="2564904"/>
            <a:ext cx="4968552" cy="15750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21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Picture 2" descr="http://img1.liveinternet.ru/images/attach/c/3/75/720/75720471_13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933056"/>
            <a:ext cx="1633364" cy="1633364"/>
          </a:xfrm>
          <a:prstGeom prst="rect">
            <a:avLst/>
          </a:prstGeom>
          <a:noFill/>
        </p:spPr>
      </p:pic>
      <p:pic>
        <p:nvPicPr>
          <p:cNvPr id="8" name="Picture 2" descr="4434526_49676789a9bf (640x640, 500Kb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4149080"/>
            <a:ext cx="1440160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55776" y="1628800"/>
            <a:ext cx="23042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Кот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в сапогах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8674" name="Picture 2" descr="http://mybritishcat.ru/wp-content/uploads/2012/11/Kot-v-sapogah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3573016"/>
            <a:ext cx="2934542" cy="2846653"/>
          </a:xfrm>
          <a:prstGeom prst="rect">
            <a:avLst/>
          </a:prstGeom>
          <a:noFill/>
        </p:spPr>
      </p:pic>
      <p:pic>
        <p:nvPicPr>
          <p:cNvPr id="7" name="Picture 2" descr="http://img0.liveinternet.ru/images/attach/c/4/82/672/82672200_4434526_db91c0ef4c6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588224" y="4437112"/>
            <a:ext cx="1872208" cy="1919536"/>
          </a:xfrm>
          <a:prstGeom prst="rect">
            <a:avLst/>
          </a:prstGeom>
          <a:noFill/>
        </p:spPr>
      </p:pic>
      <p:pic>
        <p:nvPicPr>
          <p:cNvPr id="9" name="Picture 2" descr="G:\01. Сайт .Архив\Клипарт\0b7f1fdf55dbc671ef3df58c2da770d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266"/>
          <a:stretch>
            <a:fillRect/>
          </a:stretch>
        </p:blipFill>
        <p:spPr bwMode="auto">
          <a:xfrm flipH="1">
            <a:off x="251520" y="2834592"/>
            <a:ext cx="2771800" cy="4023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55776" y="1628800"/>
            <a:ext cx="23042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Змей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Горыныч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6626" name="Picture 2" descr="http://www.multeashki.ru/%5CImages%5CFoto%5Czmei-gorinich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3140968"/>
            <a:ext cx="2458312" cy="3477395"/>
          </a:xfrm>
          <a:prstGeom prst="rect">
            <a:avLst/>
          </a:prstGeom>
          <a:noFill/>
        </p:spPr>
      </p:pic>
      <p:pic>
        <p:nvPicPr>
          <p:cNvPr id="14338" name="Picture 2" descr="4434526_30353d9d9d5d (640x640, 581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4581128"/>
            <a:ext cx="1763688" cy="1763688"/>
          </a:xfrm>
          <a:prstGeom prst="rect">
            <a:avLst/>
          </a:prstGeom>
          <a:noFill/>
        </p:spPr>
      </p:pic>
      <p:pic>
        <p:nvPicPr>
          <p:cNvPr id="9" name="Picture 2" descr="G:\01. Сайт .Архив\Клипарт\0b7f1fdf55dbc671ef3df58c2da770d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266"/>
          <a:stretch>
            <a:fillRect/>
          </a:stretch>
        </p:blipFill>
        <p:spPr bwMode="auto">
          <a:xfrm flipH="1">
            <a:off x="251520" y="2834592"/>
            <a:ext cx="2771800" cy="4023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692696"/>
            <a:ext cx="5832648" cy="70609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1. Как ты считаешь, чьи это ушки и хвосты?</a:t>
            </a:r>
            <a:endParaRPr lang="ru-RU" sz="2400" b="1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186" t="62139" r="70587" b="26655"/>
          <a:stretch>
            <a:fillRect/>
          </a:stretch>
        </p:blipFill>
        <p:spPr bwMode="auto">
          <a:xfrm>
            <a:off x="1619672" y="1268760"/>
            <a:ext cx="108012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18340" t="76879" r="65738" b="13708"/>
          <a:stretch>
            <a:fillRect/>
          </a:stretch>
        </p:blipFill>
        <p:spPr bwMode="auto">
          <a:xfrm>
            <a:off x="1115616" y="3284984"/>
            <a:ext cx="1863825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41573" t="62587" r="46740" b="28552"/>
          <a:stretch>
            <a:fillRect/>
          </a:stretch>
        </p:blipFill>
        <p:spPr bwMode="auto">
          <a:xfrm>
            <a:off x="4788024" y="1412776"/>
            <a:ext cx="1368152" cy="1423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41501" t="74085" r="44351" b="11863"/>
          <a:stretch>
            <a:fillRect/>
          </a:stretch>
        </p:blipFill>
        <p:spPr bwMode="auto">
          <a:xfrm>
            <a:off x="5940152" y="3284984"/>
            <a:ext cx="1656184" cy="22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://i043.radikal.ru/0802/61/6fc5cdd79cbd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806" r="22581" b="7738"/>
          <a:stretch>
            <a:fillRect/>
          </a:stretch>
        </p:blipFill>
        <p:spPr bwMode="auto">
          <a:xfrm>
            <a:off x="2915816" y="1340768"/>
            <a:ext cx="895457" cy="1758517"/>
          </a:xfrm>
          <a:prstGeom prst="rect">
            <a:avLst/>
          </a:prstGeom>
          <a:noFill/>
        </p:spPr>
      </p:pic>
      <p:pic>
        <p:nvPicPr>
          <p:cNvPr id="3078" name="Picture 6" descr="http://img-fotki.yandex.ru/get/5900/tatyana2q8-medvedeva.122/0_5349f_dd7fff4c_S.jpg"/>
          <p:cNvPicPr>
            <a:picLocks noChangeAspect="1" noChangeArrowheads="1"/>
          </p:cNvPicPr>
          <p:nvPr/>
        </p:nvPicPr>
        <p:blipFill>
          <a:blip r:embed="rId4" cstate="print"/>
          <a:srcRect l="11111" t="9778" r="7407"/>
          <a:stretch>
            <a:fillRect/>
          </a:stretch>
        </p:blipFill>
        <p:spPr bwMode="auto">
          <a:xfrm flipH="1">
            <a:off x="2411760" y="4077072"/>
            <a:ext cx="1584176" cy="1993313"/>
          </a:xfrm>
          <a:prstGeom prst="rect">
            <a:avLst/>
          </a:prstGeom>
          <a:noFill/>
        </p:spPr>
      </p:pic>
      <p:pic>
        <p:nvPicPr>
          <p:cNvPr id="3080" name="Picture 8" descr="http://alfaday.net/uploads/posts/2014-10/1414500700_7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092"/>
          <a:stretch>
            <a:fillRect/>
          </a:stretch>
        </p:blipFill>
        <p:spPr bwMode="auto">
          <a:xfrm flipH="1">
            <a:off x="4860032" y="4149080"/>
            <a:ext cx="1656184" cy="1857886"/>
          </a:xfrm>
          <a:prstGeom prst="rect">
            <a:avLst/>
          </a:prstGeom>
          <a:noFill/>
        </p:spPr>
      </p:pic>
      <p:pic>
        <p:nvPicPr>
          <p:cNvPr id="3082" name="Picture 10" descr="http://img-fotki.yandex.ru/get/5413/66124276.25/0_64ebe_dbd59b65_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72200" y="1658786"/>
            <a:ext cx="1944216" cy="1516488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1979712" y="188640"/>
            <a:ext cx="4979568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Совершенствую  воображение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G:\01. Сайт .Архив\Клипарт\1d1e10410800b1834683cf5507bee18c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50473" y="4365105"/>
            <a:ext cx="1493528" cy="2492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Как ты считаешь, чьи это ушки и хвосты?</a:t>
            </a:r>
            <a:endParaRPr lang="ru-RU" sz="2400" b="1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81181" t="72001" r="10207" b="22580"/>
          <a:stretch>
            <a:fillRect/>
          </a:stretch>
        </p:blipFill>
        <p:spPr bwMode="auto">
          <a:xfrm>
            <a:off x="4716016" y="1268760"/>
            <a:ext cx="1834309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65710" t="64210" r="25528" b="31348"/>
          <a:stretch>
            <a:fillRect/>
          </a:stretch>
        </p:blipFill>
        <p:spPr bwMode="auto">
          <a:xfrm>
            <a:off x="2339752" y="1412776"/>
            <a:ext cx="2016224" cy="1402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l="65337" t="78724" r="20361" b="13656"/>
          <a:stretch>
            <a:fillRect/>
          </a:stretch>
        </p:blipFill>
        <p:spPr bwMode="auto">
          <a:xfrm>
            <a:off x="2483768" y="4077072"/>
            <a:ext cx="2232248" cy="1632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://solnushki.ru/images/clipart/animal/mouses/mouse1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2204864"/>
            <a:ext cx="1512168" cy="1512168"/>
          </a:xfrm>
          <a:prstGeom prst="rect">
            <a:avLst/>
          </a:prstGeom>
          <a:noFill/>
        </p:spPr>
      </p:pic>
      <p:pic>
        <p:nvPicPr>
          <p:cNvPr id="2054" name="Picture 6" descr="http://liubavyshka.ru/_ph/11/2/3786246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3861048"/>
            <a:ext cx="1897891" cy="2004814"/>
          </a:xfrm>
          <a:prstGeom prst="rect">
            <a:avLst/>
          </a:prstGeom>
          <a:noFill/>
        </p:spPr>
      </p:pic>
      <p:pic>
        <p:nvPicPr>
          <p:cNvPr id="2056" name="Picture 8" descr="http://happy-school.ru/_pu/146/2284653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2276872"/>
            <a:ext cx="1709407" cy="1572655"/>
          </a:xfrm>
          <a:prstGeom prst="rect">
            <a:avLst/>
          </a:prstGeom>
          <a:noFill/>
        </p:spPr>
      </p:pic>
      <p:pic>
        <p:nvPicPr>
          <p:cNvPr id="16" name="Picture 2" descr="G:\01. Сайт .Архив\Клипарт\1d1e10410800b1834683cf5507bee18c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50473" y="4365105"/>
            <a:ext cx="1493528" cy="2492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336704" cy="92211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2. Угадай, что это за зверь? Нарисуй своего сказочного зверя.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2" descr="D:\Презентации\Математика\Умники и умницы 2 класс\Тетрадь 2 класс 2 часть\Image006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EDDE3"/>
              </a:clrFrom>
              <a:clrTo>
                <a:srgbClr val="DEDDE3">
                  <a:alpha val="0"/>
                </a:srgbClr>
              </a:clrTo>
            </a:clrChange>
          </a:blip>
          <a:srcRect l="17926" t="24726" r="57786" b="56627"/>
          <a:stretch>
            <a:fillRect/>
          </a:stretch>
        </p:blipFill>
        <p:spPr bwMode="auto">
          <a:xfrm>
            <a:off x="2483768" y="1412776"/>
            <a:ext cx="3888432" cy="4221726"/>
          </a:xfrm>
          <a:prstGeom prst="rect">
            <a:avLst/>
          </a:prstGeom>
          <a:noFill/>
        </p:spPr>
      </p:pic>
      <p:pic>
        <p:nvPicPr>
          <p:cNvPr id="5" name="Picture 2" descr="http://img-fotki.yandex.ru/get/4524/132352990.70/0_735d0_caf83a3e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876256" y="4725144"/>
            <a:ext cx="1368152" cy="1716782"/>
          </a:xfrm>
          <a:prstGeom prst="rect">
            <a:avLst/>
          </a:prstGeom>
          <a:noFill/>
        </p:spPr>
      </p:pic>
      <p:pic>
        <p:nvPicPr>
          <p:cNvPr id="6" name="Picture 2" descr="G:\01. Сайт .Архив\Клипарт\1d1e10410800b1834683cf5507bee18c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365104"/>
            <a:ext cx="1493528" cy="2492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99592" y="188640"/>
            <a:ext cx="7848872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/>
              <a:t>3. Найди в названии фантазийного животного названия двух домашних животных, из которых оно составлено.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1124744"/>
            <a:ext cx="7632848" cy="48320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b="1" dirty="0" err="1" smtClean="0"/>
              <a:t>Кошкаран</a:t>
            </a:r>
            <a:r>
              <a:rPr lang="ru-RU" sz="4400" b="1" dirty="0" smtClean="0"/>
              <a:t> – кошка, баран</a:t>
            </a:r>
          </a:p>
          <a:p>
            <a:r>
              <a:rPr lang="ru-RU" sz="4400" b="1" dirty="0" err="1" smtClean="0"/>
              <a:t>Козосёл</a:t>
            </a:r>
            <a:r>
              <a:rPr lang="ru-RU" sz="4400" b="1" dirty="0" smtClean="0"/>
              <a:t> – коза, осёл</a:t>
            </a:r>
          </a:p>
          <a:p>
            <a:r>
              <a:rPr lang="ru-RU" sz="4400" b="1" dirty="0" err="1" smtClean="0"/>
              <a:t>Лошандюк</a:t>
            </a:r>
            <a:r>
              <a:rPr lang="ru-RU" sz="4400" b="1" dirty="0" smtClean="0"/>
              <a:t> – лошадь, индюк</a:t>
            </a:r>
          </a:p>
          <a:p>
            <a:r>
              <a:rPr lang="ru-RU" sz="4400" b="1" dirty="0" err="1" smtClean="0"/>
              <a:t>Собавца</a:t>
            </a:r>
            <a:r>
              <a:rPr lang="ru-RU" sz="4400" b="1" dirty="0" smtClean="0"/>
              <a:t> – собака, овца</a:t>
            </a:r>
          </a:p>
          <a:p>
            <a:r>
              <a:rPr lang="ru-RU" sz="4400" b="1" dirty="0" err="1" smtClean="0"/>
              <a:t>Курицусь</a:t>
            </a:r>
            <a:r>
              <a:rPr lang="ru-RU" sz="4400" b="1" dirty="0" smtClean="0"/>
              <a:t> – курица, гусь</a:t>
            </a:r>
          </a:p>
          <a:p>
            <a:r>
              <a:rPr lang="ru-RU" sz="4400" b="1" dirty="0" err="1" smtClean="0"/>
              <a:t>Свинролик</a:t>
            </a:r>
            <a:r>
              <a:rPr lang="ru-RU" sz="4400" b="1" dirty="0" smtClean="0"/>
              <a:t> – свинья, кролик</a:t>
            </a:r>
          </a:p>
          <a:p>
            <a:r>
              <a:rPr lang="ru-RU" sz="4400" b="1" dirty="0" err="1" smtClean="0"/>
              <a:t>Коровутка</a:t>
            </a:r>
            <a:r>
              <a:rPr lang="ru-RU" sz="4400" b="1" dirty="0" smtClean="0"/>
              <a:t> – корова, утка</a:t>
            </a:r>
            <a:endParaRPr lang="ru-RU" sz="4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923928" y="1340768"/>
            <a:ext cx="3960440" cy="50405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19872" y="1988840"/>
            <a:ext cx="3960440" cy="50405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636912"/>
            <a:ext cx="3960440" cy="50405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1880" y="3356992"/>
            <a:ext cx="3960440" cy="50405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707904" y="4005064"/>
            <a:ext cx="3960440" cy="50405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39952" y="4653136"/>
            <a:ext cx="3960440" cy="50405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95936" y="5301208"/>
            <a:ext cx="3960440" cy="504056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G:\01. Сайт .Архив\Клипарт\1d1e10410800b1834683cf5507bee18c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50473" y="4365105"/>
            <a:ext cx="1493528" cy="2492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352928" cy="7920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4. Измени одну букву в каждом слове, чтобы получилось новое (название какого-нибудь животного).  Пример: ТИР - ТУР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619672" y="1484784"/>
            <a:ext cx="2880320" cy="38164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РОЗА</a:t>
            </a:r>
          </a:p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КОРОНА</a:t>
            </a:r>
          </a:p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ГОРКА</a:t>
            </a:r>
          </a:p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ОСЬ</a:t>
            </a:r>
          </a:p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СОДА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004048" y="1556792"/>
            <a:ext cx="201622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К</a:t>
            </a:r>
            <a:r>
              <a:rPr lang="ru-RU" sz="4800" b="1" dirty="0" smtClean="0">
                <a:solidFill>
                  <a:schemeClr val="tx1"/>
                </a:solidFill>
              </a:rPr>
              <a:t>ОЗА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932040" y="2348880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КОРО</a:t>
            </a:r>
            <a:r>
              <a:rPr lang="ru-RU" sz="4800" b="1" dirty="0" smtClean="0">
                <a:solidFill>
                  <a:srgbClr val="FF0000"/>
                </a:solidFill>
              </a:rPr>
              <a:t>В</a:t>
            </a:r>
            <a:r>
              <a:rPr lang="ru-RU" sz="4800" b="1" dirty="0" smtClean="0">
                <a:solidFill>
                  <a:schemeClr val="tx1"/>
                </a:solidFill>
              </a:rPr>
              <a:t>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932040" y="3068960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Н</a:t>
            </a:r>
            <a:r>
              <a:rPr lang="ru-RU" sz="4800" b="1" dirty="0" smtClean="0">
                <a:solidFill>
                  <a:schemeClr val="tx1"/>
                </a:solidFill>
              </a:rPr>
              <a:t>ОРКА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932040" y="3789040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ОС</a:t>
            </a:r>
            <a:r>
              <a:rPr lang="ru-RU" sz="4800" b="1" dirty="0" smtClean="0">
                <a:solidFill>
                  <a:srgbClr val="FF0000"/>
                </a:solidFill>
              </a:rPr>
              <a:t>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932040" y="4509120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СО</a:t>
            </a:r>
            <a:r>
              <a:rPr lang="ru-RU" sz="4800" b="1" dirty="0" smtClean="0">
                <a:solidFill>
                  <a:srgbClr val="FF0000"/>
                </a:solidFill>
              </a:rPr>
              <a:t>В</a:t>
            </a:r>
            <a:r>
              <a:rPr lang="ru-RU" sz="4800" b="1" dirty="0" smtClean="0">
                <a:solidFill>
                  <a:schemeClr val="tx1"/>
                </a:solidFill>
              </a:rPr>
              <a:t>А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29" name="Picture 2" descr="G:\01. Сайт .Архив\Клипарт\1d1e10410800b1834683cf5507bee18c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034361"/>
            <a:ext cx="1691681" cy="2823640"/>
          </a:xfrm>
          <a:prstGeom prst="rect">
            <a:avLst/>
          </a:prstGeom>
          <a:noFill/>
        </p:spPr>
      </p:pic>
      <p:pic>
        <p:nvPicPr>
          <p:cNvPr id="4098" name="Picture 2" descr="G:\01. Сайт .Архив\Клипарт\4e25c0671213bc1d151ec6487082638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648" y="4149080"/>
            <a:ext cx="2448272" cy="244827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/>
          <p:cNvSpPr/>
          <p:nvPr/>
        </p:nvSpPr>
        <p:spPr>
          <a:xfrm>
            <a:off x="1403648" y="548680"/>
            <a:ext cx="2304256" cy="42484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ВОСК</a:t>
            </a:r>
          </a:p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ЛЕС</a:t>
            </a:r>
          </a:p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ГОЛ</a:t>
            </a:r>
          </a:p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ЩИТ</a:t>
            </a:r>
          </a:p>
          <a:p>
            <a:pPr algn="r"/>
            <a:r>
              <a:rPr lang="ru-RU" sz="4800" b="1" dirty="0" smtClean="0">
                <a:solidFill>
                  <a:schemeClr val="tx1"/>
                </a:solidFill>
              </a:rPr>
              <a:t>ЛИСТ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995936" y="764704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ВО</a:t>
            </a:r>
            <a:r>
              <a:rPr lang="ru-RU" sz="4800" b="1" dirty="0" smtClean="0">
                <a:solidFill>
                  <a:srgbClr val="FF0000"/>
                </a:solidFill>
              </a:rPr>
              <a:t>Л</a:t>
            </a:r>
            <a:r>
              <a:rPr lang="ru-RU" sz="4800" b="1" dirty="0" smtClean="0">
                <a:solidFill>
                  <a:schemeClr val="tx1"/>
                </a:solidFill>
              </a:rPr>
              <a:t>К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067944" y="1556792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ЛЕ</a:t>
            </a:r>
            <a:r>
              <a:rPr lang="ru-RU" sz="4800" b="1" dirty="0" smtClean="0">
                <a:solidFill>
                  <a:srgbClr val="FF0000"/>
                </a:solidFill>
              </a:rPr>
              <a:t>В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995936" y="2276872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В</a:t>
            </a:r>
            <a:r>
              <a:rPr lang="ru-RU" sz="4800" b="1" dirty="0" smtClean="0">
                <a:solidFill>
                  <a:schemeClr val="tx1"/>
                </a:solidFill>
              </a:rPr>
              <a:t>ОЛ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995936" y="2996952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К</a:t>
            </a:r>
            <a:r>
              <a:rPr lang="ru-RU" sz="4800" b="1" dirty="0" smtClean="0">
                <a:solidFill>
                  <a:schemeClr val="tx1"/>
                </a:solidFill>
              </a:rPr>
              <a:t>ИТ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067944" y="3717032"/>
            <a:ext cx="2376264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800" b="1" dirty="0" smtClean="0">
                <a:solidFill>
                  <a:schemeClr val="tx1"/>
                </a:solidFill>
              </a:rPr>
              <a:t>ЛИС</a:t>
            </a:r>
            <a:r>
              <a:rPr lang="ru-RU" sz="4800" b="1" dirty="0" smtClean="0">
                <a:solidFill>
                  <a:srgbClr val="FF0000"/>
                </a:solidFill>
              </a:rPr>
              <a:t>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34" name="Picture 2" descr="G:\01. Сайт .Архив\Клипарт\4e25c0671213bc1d151ec6487082638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9664" y="260648"/>
            <a:ext cx="2664296" cy="26642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5" name="Picture 2" descr="G:\01. Сайт .Архив\Клипарт\1d1e10410800b1834683cf5507bee18c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3553598"/>
            <a:ext cx="1979712" cy="33044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4" grpId="0"/>
      <p:bldP spid="25" grpId="0"/>
      <p:bldP spid="27" grpId="0"/>
      <p:bldP spid="28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5. В русском языке есть выражения, в которых человек сравнивает себя с животными. Вспомни их и составь из предложенных слов.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412776"/>
            <a:ext cx="2736304" cy="4464496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Трудится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Неуклюжий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Трещит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Поёт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Трусливый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Назойливая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Хитрая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Упрямый 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56176" y="1412776"/>
            <a:ext cx="2088232" cy="4464496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Медведь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Заяц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Сорока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Муравей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Соловей</a:t>
            </a:r>
          </a:p>
          <a:p>
            <a:r>
              <a:rPr lang="ru-RU" sz="3600" b="1" dirty="0" err="1" smtClean="0">
                <a:solidFill>
                  <a:schemeClr val="tx1"/>
                </a:solidFill>
              </a:rPr>
              <a:t>Осёл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Лиса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Муха 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131840" y="1700808"/>
            <a:ext cx="3024336" cy="1728192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131840" y="1772816"/>
            <a:ext cx="3024336" cy="504056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131840" y="2852936"/>
            <a:ext cx="3024336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131840" y="3429000"/>
            <a:ext cx="3024336" cy="504056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3131840" y="2348880"/>
            <a:ext cx="3096344" cy="1584176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3131840" y="4437112"/>
            <a:ext cx="3024336" cy="1152128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3131840" y="5085184"/>
            <a:ext cx="2952328" cy="0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3203848" y="4437112"/>
            <a:ext cx="3024336" cy="115212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139952" y="3429000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КАК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3" name="Picture 2" descr="G:\01. Сайт .Архив\Клипарт\1d1e10410800b1834683cf5507bee18c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4034361"/>
            <a:ext cx="1691681" cy="2823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 русском языке есть выражения, в которых человек сравнивает себя с животными. Вспомни их и составь из предложенных слов.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412776"/>
            <a:ext cx="3312368" cy="4464496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Красный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Топает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Надулся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Нем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Медлительный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Мудрый</a:t>
            </a:r>
          </a:p>
          <a:p>
            <a:pPr algn="r"/>
            <a:r>
              <a:rPr lang="ru-RU" sz="3600" b="1" dirty="0" smtClean="0">
                <a:solidFill>
                  <a:schemeClr val="tx1"/>
                </a:solidFill>
              </a:rPr>
              <a:t>Любопытный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372200" y="1412776"/>
            <a:ext cx="2088232" cy="4464496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Ворона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Сова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Индюк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Рак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Слон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Рыба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Черепаха</a:t>
            </a:r>
          </a:p>
        </p:txBody>
      </p:sp>
      <p:cxnSp>
        <p:nvCxnSpPr>
          <p:cNvPr id="12" name="Прямая соединительная линия 11"/>
          <p:cNvCxnSpPr>
            <a:endCxn id="10" idx="1"/>
          </p:cNvCxnSpPr>
          <p:nvPr/>
        </p:nvCxnSpPr>
        <p:spPr>
          <a:xfrm>
            <a:off x="3491880" y="2060848"/>
            <a:ext cx="2880320" cy="158417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491880" y="2564904"/>
            <a:ext cx="2880320" cy="1584176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3491880" y="3140968"/>
            <a:ext cx="2880320" cy="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563888" y="3717032"/>
            <a:ext cx="2808312" cy="1008112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491880" y="4221088"/>
            <a:ext cx="2880320" cy="108012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3491880" y="2564904"/>
            <a:ext cx="2880320" cy="2232248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3491880" y="1988840"/>
            <a:ext cx="2952328" cy="33123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139952" y="3429000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КАК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3" name="Picture 2" descr="G:\01. Сайт .Архив\Клипарт\1d1e10410800b1834683cf5507bee18c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95599" y="3068960"/>
            <a:ext cx="1148401" cy="19168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7cvetik.info/static/img/flow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573016"/>
            <a:ext cx="2736304" cy="2470372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555776" y="1628800"/>
            <a:ext cx="23042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Цветик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solidFill>
                  <a:schemeClr val="tx1"/>
                </a:solidFill>
              </a:rPr>
              <a:t>семицветик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3554" name="Picture 2" descr="http://img1.liveinternet.ru/images/attach/c/3/75/720/75720471_13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3933056"/>
            <a:ext cx="1633364" cy="1633364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979712" y="188640"/>
            <a:ext cx="5634106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Глазам своим не верить. Разминка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51720" y="836712"/>
            <a:ext cx="5659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3200" dirty="0"/>
          </a:p>
        </p:txBody>
      </p:sp>
      <p:pic>
        <p:nvPicPr>
          <p:cNvPr id="2050" name="Picture 2" descr="G:\01. Сайт .Архив\Клипарт\0b7f1fdf55dbc671ef3df58c2da770d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266"/>
          <a:stretch>
            <a:fillRect/>
          </a:stretch>
        </p:blipFill>
        <p:spPr bwMode="auto">
          <a:xfrm flipH="1">
            <a:off x="251520" y="2834592"/>
            <a:ext cx="2771800" cy="4023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6. В первом столбике записаны синонимы, называющие действия. Расставь их в порядке усиления действия. Подбери к ним подходящие по смыслу слова из второго столбика. Составь пары.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1412776"/>
            <a:ext cx="2592288" cy="460851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Шёл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Мчался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Бежала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Летела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Тащилась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Скакал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Ползла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40152" y="1412776"/>
            <a:ext cx="2592288" cy="4608512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Черепаха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Кляча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Турист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Грузовик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Ракета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Собака</a:t>
            </a:r>
          </a:p>
          <a:p>
            <a:r>
              <a:rPr lang="ru-RU" sz="4400" b="1" dirty="0" smtClean="0">
                <a:solidFill>
                  <a:schemeClr val="tx1"/>
                </a:solidFill>
              </a:rPr>
              <a:t>Конь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51723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1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414908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2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1484784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3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2780928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4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479715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5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9552" y="2132856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6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3429000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7</a:t>
            </a:r>
            <a:r>
              <a:rPr lang="ru-RU" sz="3600" b="1" dirty="0" smtClean="0"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3923928" y="1772816"/>
            <a:ext cx="2016224" cy="39604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3851920" y="2420888"/>
            <a:ext cx="2088232" cy="2016224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3923928" y="1700808"/>
            <a:ext cx="2088232" cy="1368152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3923928" y="3068960"/>
            <a:ext cx="2088232" cy="2016224"/>
          </a:xfrm>
          <a:prstGeom prst="line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923928" y="5013176"/>
            <a:ext cx="2016224" cy="864096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endCxn id="8" idx="1"/>
          </p:cNvCxnSpPr>
          <p:nvPr/>
        </p:nvCxnSpPr>
        <p:spPr>
          <a:xfrm>
            <a:off x="3923928" y="2492896"/>
            <a:ext cx="2016224" cy="122413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3851920" y="3717032"/>
            <a:ext cx="2088232" cy="7920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 descr="G:\01. Сайт .Архив\Клипарт\9d85206ff8504090af97039947eff8b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52940" y="4653136"/>
            <a:ext cx="1491059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Разработки  2 класс 23-24\Холодова методички и уроки 2 класс\2 класс Умники и умницы новый\Умники и умницы 2 часть\11.png"/>
          <p:cNvPicPr>
            <a:picLocks noChangeAspect="1" noChangeArrowheads="1"/>
          </p:cNvPicPr>
          <p:nvPr/>
        </p:nvPicPr>
        <p:blipFill>
          <a:blip r:embed="rId2" cstate="print"/>
          <a:srcRect l="12746" t="3931" r="6001" b="53046"/>
          <a:stretch>
            <a:fillRect/>
          </a:stretch>
        </p:blipFill>
        <p:spPr bwMode="auto">
          <a:xfrm>
            <a:off x="539552" y="327007"/>
            <a:ext cx="8352928" cy="60599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Разработки  2 класс 23-24\Холодова методички и уроки 2 класс\2 класс Умники и умницы новый\Умники и умницы 2 часть\11.png"/>
          <p:cNvPicPr>
            <a:picLocks noChangeAspect="1" noChangeArrowheads="1"/>
          </p:cNvPicPr>
          <p:nvPr/>
        </p:nvPicPr>
        <p:blipFill>
          <a:blip r:embed="rId2" cstate="print"/>
          <a:srcRect l="13310" t="47878" r="15366" b="30611"/>
          <a:stretch>
            <a:fillRect/>
          </a:stretch>
        </p:blipFill>
        <p:spPr bwMode="auto">
          <a:xfrm>
            <a:off x="251520" y="836712"/>
            <a:ext cx="8712968" cy="36004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Какие слова зашифрованы в ребусах?</a:t>
            </a:r>
            <a:endParaRPr lang="ru-RU" sz="2400" dirty="0"/>
          </a:p>
        </p:txBody>
      </p:sp>
      <p:pic>
        <p:nvPicPr>
          <p:cNvPr id="11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DFE0E2"/>
              </a:clrFrom>
              <a:clrTo>
                <a:srgbClr val="DFE0E2">
                  <a:alpha val="0"/>
                </a:srgbClr>
              </a:clrTo>
            </a:clrChange>
          </a:blip>
          <a:srcRect l="19398" t="28221" r="74125" b="65272"/>
          <a:stretch>
            <a:fillRect/>
          </a:stretch>
        </p:blipFill>
        <p:spPr bwMode="auto">
          <a:xfrm>
            <a:off x="2411760" y="1196752"/>
            <a:ext cx="1296144" cy="18411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3F8"/>
              </a:clrFrom>
              <a:clrTo>
                <a:srgbClr val="F4F3F8">
                  <a:alpha val="0"/>
                </a:srgbClr>
              </a:clrTo>
            </a:clrChange>
          </a:blip>
          <a:srcRect l="31395" t="27369" r="61400" b="65838"/>
          <a:stretch>
            <a:fillRect/>
          </a:stretch>
        </p:blipFill>
        <p:spPr bwMode="auto">
          <a:xfrm>
            <a:off x="5292080" y="1196752"/>
            <a:ext cx="1332148" cy="177619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BEAEF"/>
              </a:clrFrom>
              <a:clrTo>
                <a:srgbClr val="EBEAEF">
                  <a:alpha val="0"/>
                </a:srgbClr>
              </a:clrTo>
            </a:clrChange>
          </a:blip>
          <a:srcRect l="45165" t="27482" r="42348" b="65046"/>
          <a:stretch>
            <a:fillRect/>
          </a:stretch>
        </p:blipFill>
        <p:spPr bwMode="auto">
          <a:xfrm>
            <a:off x="2627784" y="4365104"/>
            <a:ext cx="1872208" cy="15841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1475656" y="2996952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На</a:t>
            </a:r>
            <a:r>
              <a:rPr lang="ru-RU" sz="6000" b="1" dirty="0" smtClean="0">
                <a:solidFill>
                  <a:schemeClr val="tx1"/>
                </a:solidFill>
              </a:rPr>
              <a:t>дя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76056" y="3068960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за</a:t>
            </a:r>
            <a:r>
              <a:rPr lang="ru-RU" sz="6000" b="1" dirty="0" smtClean="0">
                <a:solidFill>
                  <a:schemeClr val="tx1"/>
                </a:solidFill>
              </a:rPr>
              <a:t>яц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932040" y="4581128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н</a:t>
            </a:r>
            <a:r>
              <a:rPr lang="ru-RU" sz="6000" b="1" dirty="0" smtClean="0">
                <a:solidFill>
                  <a:srgbClr val="FF0000"/>
                </a:solidFill>
              </a:rPr>
              <a:t>от</a:t>
            </a:r>
            <a:r>
              <a:rPr lang="ru-RU" sz="6000" b="1" dirty="0" smtClean="0">
                <a:solidFill>
                  <a:schemeClr val="tx1"/>
                </a:solidFill>
              </a:rPr>
              <a:t>а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19" name="Picture 2" descr="G:\01. Сайт .Архив\Клипарт\9d85206ff8504090af97039947eff8b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52940" y="4653136"/>
            <a:ext cx="1491059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Какие слова зашифрованы в ребусах?</a:t>
            </a:r>
            <a:endParaRPr lang="ru-RU" sz="2400" dirty="0"/>
          </a:p>
        </p:txBody>
      </p:sp>
      <p:pic>
        <p:nvPicPr>
          <p:cNvPr id="13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7F7F9"/>
              </a:clrFrom>
              <a:clrTo>
                <a:srgbClr val="F7F7F9">
                  <a:alpha val="0"/>
                </a:srgbClr>
              </a:clrTo>
            </a:clrChange>
          </a:blip>
          <a:srcRect l="60107" t="28405" r="30874" b="63574"/>
          <a:stretch>
            <a:fillRect/>
          </a:stretch>
        </p:blipFill>
        <p:spPr bwMode="auto">
          <a:xfrm>
            <a:off x="2339752" y="1268760"/>
            <a:ext cx="1563341" cy="19663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5"/>
              </a:clrFrom>
              <a:clrTo>
                <a:srgbClr val="F3F3F5">
                  <a:alpha val="0"/>
                </a:srgbClr>
              </a:clrTo>
            </a:clrChange>
          </a:blip>
          <a:srcRect l="73079" t="28986" r="12169" b="65191"/>
          <a:stretch>
            <a:fillRect/>
          </a:stretch>
        </p:blipFill>
        <p:spPr bwMode="auto">
          <a:xfrm>
            <a:off x="1907704" y="3789040"/>
            <a:ext cx="3096344" cy="17281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4644008" y="1844824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на</a:t>
            </a:r>
            <a:r>
              <a:rPr lang="ru-RU" sz="6000" b="1" dirty="0" smtClean="0">
                <a:solidFill>
                  <a:schemeClr val="tx1"/>
                </a:solidFill>
              </a:rPr>
              <a:t>ука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64088" y="4149080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о</a:t>
            </a:r>
            <a:r>
              <a:rPr lang="ru-RU" sz="6000" b="1" dirty="0" smtClean="0">
                <a:solidFill>
                  <a:srgbClr val="FF0000"/>
                </a:solidFill>
              </a:rPr>
              <a:t>с</a:t>
            </a:r>
            <a:r>
              <a:rPr lang="ru-RU" sz="6000" b="1" dirty="0" smtClean="0">
                <a:solidFill>
                  <a:schemeClr val="tx1"/>
                </a:solidFill>
              </a:rPr>
              <a:t>а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18" name="Picture 2" descr="G:\01. Сайт .Архив\Клипарт\9d85206ff8504090af97039947eff8b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52940" y="4653136"/>
            <a:ext cx="1491059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Какие слова зашифрованы в ребусах?</a:t>
            </a:r>
            <a:endParaRPr lang="ru-RU" sz="2400" dirty="0"/>
          </a:p>
        </p:txBody>
      </p:sp>
      <p:pic>
        <p:nvPicPr>
          <p:cNvPr id="11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AE7EE"/>
              </a:clrFrom>
              <a:clrTo>
                <a:srgbClr val="EAE7EE">
                  <a:alpha val="0"/>
                </a:srgbClr>
              </a:clrTo>
            </a:clrChange>
          </a:blip>
          <a:srcRect l="18711" t="40736" r="71006" b="53472"/>
          <a:stretch>
            <a:fillRect/>
          </a:stretch>
        </p:blipFill>
        <p:spPr bwMode="auto">
          <a:xfrm>
            <a:off x="1907704" y="1268760"/>
            <a:ext cx="1898736" cy="151216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l="30595" t="41090" r="56597" b="53521"/>
          <a:stretch>
            <a:fillRect/>
          </a:stretch>
        </p:blipFill>
        <p:spPr bwMode="auto">
          <a:xfrm>
            <a:off x="5292080" y="1340768"/>
            <a:ext cx="2178393" cy="12961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2F8"/>
              </a:clrFrom>
              <a:clrTo>
                <a:srgbClr val="F3F2F8">
                  <a:alpha val="0"/>
                </a:srgbClr>
              </a:clrTo>
            </a:clrChange>
          </a:blip>
          <a:srcRect l="46573" t="40637" r="45357" b="53385"/>
          <a:stretch>
            <a:fillRect/>
          </a:stretch>
        </p:blipFill>
        <p:spPr bwMode="auto">
          <a:xfrm>
            <a:off x="2483768" y="4149080"/>
            <a:ext cx="1512168" cy="158417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1691680" y="2780928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л</a:t>
            </a:r>
            <a:r>
              <a:rPr lang="ru-RU" sz="6000" b="1" dirty="0" smtClean="0">
                <a:solidFill>
                  <a:srgbClr val="FF0000"/>
                </a:solidFill>
              </a:rPr>
              <a:t>от</a:t>
            </a:r>
            <a:r>
              <a:rPr lang="ru-RU" sz="6000" b="1" dirty="0" smtClean="0">
                <a:solidFill>
                  <a:schemeClr val="tx1"/>
                </a:solidFill>
              </a:rPr>
              <a:t>о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2780928"/>
            <a:ext cx="3456384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па</a:t>
            </a:r>
            <a:r>
              <a:rPr lang="ru-RU" sz="6000" b="1" dirty="0" smtClean="0">
                <a:solidFill>
                  <a:srgbClr val="FF0000"/>
                </a:solidFill>
              </a:rPr>
              <a:t>на</a:t>
            </a:r>
            <a:r>
              <a:rPr lang="ru-RU" sz="6000" b="1" dirty="0" smtClean="0">
                <a:solidFill>
                  <a:schemeClr val="tx1"/>
                </a:solidFill>
              </a:rPr>
              <a:t>мка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72000" y="4509120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по</a:t>
            </a:r>
            <a:r>
              <a:rPr lang="ru-RU" sz="6000" b="1" dirty="0" smtClean="0">
                <a:solidFill>
                  <a:schemeClr val="tx1"/>
                </a:solidFill>
              </a:rPr>
              <a:t>чта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19" name="Picture 2" descr="G:\01. Сайт .Архив\Клипарт\9d85206ff8504090af97039947eff8b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52940" y="4653136"/>
            <a:ext cx="1491059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Какие слова зашифрованы в ребусах?</a:t>
            </a:r>
            <a:endParaRPr lang="ru-RU" sz="2400" dirty="0"/>
          </a:p>
        </p:txBody>
      </p:sp>
      <p:pic>
        <p:nvPicPr>
          <p:cNvPr id="13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57498" t="41200" r="28580" b="52942"/>
          <a:stretch>
            <a:fillRect/>
          </a:stretch>
        </p:blipFill>
        <p:spPr bwMode="auto">
          <a:xfrm>
            <a:off x="2123728" y="1556792"/>
            <a:ext cx="2057371" cy="12241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4" name="Picture 3" descr="D:\Презентации\Математика\Умники и умницы 2 класс\Тетрадь 2 класс 2 часть\Image0065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1F0F5"/>
              </a:clrFrom>
              <a:clrTo>
                <a:srgbClr val="F1F0F5">
                  <a:alpha val="0"/>
                </a:srgbClr>
              </a:clrTo>
            </a:clrChange>
          </a:blip>
          <a:srcRect l="73288" t="41143" r="11303" b="52913"/>
          <a:stretch>
            <a:fillRect/>
          </a:stretch>
        </p:blipFill>
        <p:spPr bwMode="auto">
          <a:xfrm>
            <a:off x="1907704" y="3645024"/>
            <a:ext cx="2772308" cy="15121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4716016" y="1844824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л</a:t>
            </a:r>
            <a:r>
              <a:rPr lang="ru-RU" sz="6000" b="1" dirty="0" smtClean="0">
                <a:solidFill>
                  <a:srgbClr val="FF0000"/>
                </a:solidFill>
              </a:rPr>
              <a:t>у</a:t>
            </a:r>
            <a:r>
              <a:rPr lang="ru-RU" sz="6000" b="1" dirty="0" smtClean="0">
                <a:solidFill>
                  <a:schemeClr val="tx1"/>
                </a:solidFill>
              </a:rPr>
              <a:t>к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2040" y="3861048"/>
            <a:ext cx="2304256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к</a:t>
            </a:r>
            <a:r>
              <a:rPr lang="ru-RU" sz="6000" b="1" dirty="0" smtClean="0">
                <a:solidFill>
                  <a:srgbClr val="FF0000"/>
                </a:solidFill>
              </a:rPr>
              <a:t>и</a:t>
            </a:r>
            <a:r>
              <a:rPr lang="ru-RU" sz="6000" b="1" dirty="0" smtClean="0">
                <a:solidFill>
                  <a:schemeClr val="tx1"/>
                </a:solidFill>
              </a:rPr>
              <a:t>т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17" name="Picture 2" descr="http://img0.liveinternet.ru/images/attach/c/4/82/672/82672200_4434526_db91c0ef4c6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804248" y="4869160"/>
            <a:ext cx="1591278" cy="1631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5976664" cy="200223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Задание со спичками.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Составь такую же фигуру из спичек. Переложи в ней </a:t>
            </a:r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спички так, чтобы получилось </a:t>
            </a:r>
            <a:r>
              <a:rPr lang="ru-RU" sz="2400" b="1" dirty="0" smtClean="0">
                <a:solidFill>
                  <a:srgbClr val="FF0000"/>
                </a:solidFill>
              </a:rPr>
              <a:t>5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одинаковых квадратов. Нарисуй их.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2400" dirty="0"/>
          </a:p>
        </p:txBody>
      </p:sp>
      <p:grpSp>
        <p:nvGrpSpPr>
          <p:cNvPr id="8" name="Группа 9"/>
          <p:cNvGrpSpPr/>
          <p:nvPr/>
        </p:nvGrpSpPr>
        <p:grpSpPr>
          <a:xfrm>
            <a:off x="2699792" y="2348880"/>
            <a:ext cx="1224136" cy="144016"/>
            <a:chOff x="1475656" y="2708920"/>
            <a:chExt cx="1584176" cy="28803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Овал 12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13"/>
          <p:cNvGrpSpPr/>
          <p:nvPr/>
        </p:nvGrpSpPr>
        <p:grpSpPr>
          <a:xfrm rot="16200000">
            <a:off x="2087724" y="2888940"/>
            <a:ext cx="1224136" cy="144016"/>
            <a:chOff x="1475656" y="2708920"/>
            <a:chExt cx="1584176" cy="28803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Овал 15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6"/>
          <p:cNvGrpSpPr/>
          <p:nvPr/>
        </p:nvGrpSpPr>
        <p:grpSpPr>
          <a:xfrm rot="5400000">
            <a:off x="3239852" y="2960948"/>
            <a:ext cx="1224136" cy="144016"/>
            <a:chOff x="1475656" y="2708920"/>
            <a:chExt cx="1584176" cy="288032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Овал 18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9"/>
          <p:cNvGrpSpPr/>
          <p:nvPr/>
        </p:nvGrpSpPr>
        <p:grpSpPr>
          <a:xfrm rot="10800000">
            <a:off x="2627784" y="3501008"/>
            <a:ext cx="1224136" cy="144016"/>
            <a:chOff x="1475656" y="2708920"/>
            <a:chExt cx="1584176" cy="288032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Овал 21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22"/>
          <p:cNvGrpSpPr/>
          <p:nvPr/>
        </p:nvGrpSpPr>
        <p:grpSpPr>
          <a:xfrm>
            <a:off x="3851920" y="3501008"/>
            <a:ext cx="1224136" cy="144016"/>
            <a:chOff x="1475656" y="2708920"/>
            <a:chExt cx="1584176" cy="288032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Овал 24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25"/>
          <p:cNvGrpSpPr/>
          <p:nvPr/>
        </p:nvGrpSpPr>
        <p:grpSpPr>
          <a:xfrm>
            <a:off x="5076056" y="3501008"/>
            <a:ext cx="1224136" cy="144016"/>
            <a:chOff x="1475656" y="2708920"/>
            <a:chExt cx="1584176" cy="288032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Овал 27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8"/>
          <p:cNvGrpSpPr/>
          <p:nvPr/>
        </p:nvGrpSpPr>
        <p:grpSpPr>
          <a:xfrm rot="16200000">
            <a:off x="4463988" y="2888940"/>
            <a:ext cx="1224136" cy="144016"/>
            <a:chOff x="1475656" y="2708920"/>
            <a:chExt cx="1584176" cy="288032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Овал 30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31"/>
          <p:cNvGrpSpPr/>
          <p:nvPr/>
        </p:nvGrpSpPr>
        <p:grpSpPr>
          <a:xfrm>
            <a:off x="5076056" y="2276872"/>
            <a:ext cx="1224136" cy="144016"/>
            <a:chOff x="1475656" y="2708920"/>
            <a:chExt cx="1584176" cy="288032"/>
          </a:xfrm>
        </p:grpSpPr>
        <p:cxnSp>
          <p:nvCxnSpPr>
            <p:cNvPr id="33" name="Прямая соединительная линия 32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Овал 33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37"/>
          <p:cNvGrpSpPr/>
          <p:nvPr/>
        </p:nvGrpSpPr>
        <p:grpSpPr>
          <a:xfrm rot="5400000">
            <a:off x="5616116" y="2888940"/>
            <a:ext cx="1224136" cy="144016"/>
            <a:chOff x="1475656" y="2708920"/>
            <a:chExt cx="1584176" cy="288032"/>
          </a:xfrm>
        </p:grpSpPr>
        <p:cxnSp>
          <p:nvCxnSpPr>
            <p:cNvPr id="39" name="Прямая соединительная линия 38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Овал 39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008" name="Группа 40"/>
          <p:cNvGrpSpPr/>
          <p:nvPr/>
        </p:nvGrpSpPr>
        <p:grpSpPr>
          <a:xfrm rot="5400000">
            <a:off x="2087724" y="4113076"/>
            <a:ext cx="1224136" cy="144016"/>
            <a:chOff x="1475656" y="2708920"/>
            <a:chExt cx="1584176" cy="288032"/>
          </a:xfrm>
        </p:grpSpPr>
        <p:cxnSp>
          <p:nvCxnSpPr>
            <p:cNvPr id="42" name="Прямая соединительная линия 41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Овал 42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009" name="Группа 43"/>
          <p:cNvGrpSpPr/>
          <p:nvPr/>
        </p:nvGrpSpPr>
        <p:grpSpPr>
          <a:xfrm>
            <a:off x="2699792" y="4653136"/>
            <a:ext cx="1224136" cy="144016"/>
            <a:chOff x="1475656" y="2708920"/>
            <a:chExt cx="1584176" cy="288032"/>
          </a:xfrm>
        </p:grpSpPr>
        <p:cxnSp>
          <p:nvCxnSpPr>
            <p:cNvPr id="45" name="Прямая соединительная линия 44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Овал 45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011" name="Группа 46"/>
          <p:cNvGrpSpPr/>
          <p:nvPr/>
        </p:nvGrpSpPr>
        <p:grpSpPr>
          <a:xfrm rot="5400000">
            <a:off x="3239852" y="4113076"/>
            <a:ext cx="1224136" cy="144016"/>
            <a:chOff x="1475656" y="2708920"/>
            <a:chExt cx="1584176" cy="288032"/>
          </a:xfrm>
        </p:grpSpPr>
        <p:cxnSp>
          <p:nvCxnSpPr>
            <p:cNvPr id="48" name="Прямая соединительная линия 47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Овал 48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012" name="Группа 49"/>
          <p:cNvGrpSpPr/>
          <p:nvPr/>
        </p:nvGrpSpPr>
        <p:grpSpPr>
          <a:xfrm rot="16200000">
            <a:off x="4463988" y="4041068"/>
            <a:ext cx="1224136" cy="144016"/>
            <a:chOff x="1475656" y="2708920"/>
            <a:chExt cx="1584176" cy="288032"/>
          </a:xfrm>
        </p:grpSpPr>
        <p:cxnSp>
          <p:nvCxnSpPr>
            <p:cNvPr id="51" name="Прямая соединительная линия 50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Овал 51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013" name="Группа 52"/>
          <p:cNvGrpSpPr/>
          <p:nvPr/>
        </p:nvGrpSpPr>
        <p:grpSpPr>
          <a:xfrm>
            <a:off x="5004048" y="4653136"/>
            <a:ext cx="1224136" cy="144016"/>
            <a:chOff x="1475656" y="2708920"/>
            <a:chExt cx="1584176" cy="288032"/>
          </a:xfrm>
        </p:grpSpPr>
        <p:cxnSp>
          <p:nvCxnSpPr>
            <p:cNvPr id="54" name="Прямая соединительная линия 53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014" name="Группа 55"/>
          <p:cNvGrpSpPr/>
          <p:nvPr/>
        </p:nvGrpSpPr>
        <p:grpSpPr>
          <a:xfrm rot="5400000">
            <a:off x="5616116" y="4113076"/>
            <a:ext cx="1224136" cy="144016"/>
            <a:chOff x="1475656" y="2708920"/>
            <a:chExt cx="1584176" cy="288032"/>
          </a:xfrm>
        </p:grpSpPr>
        <p:cxnSp>
          <p:nvCxnSpPr>
            <p:cNvPr id="57" name="Прямая соединительная линия 56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Овал 57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015" name="Группа 58"/>
          <p:cNvGrpSpPr/>
          <p:nvPr/>
        </p:nvGrpSpPr>
        <p:grpSpPr>
          <a:xfrm>
            <a:off x="3851920" y="2348880"/>
            <a:ext cx="1224136" cy="144016"/>
            <a:chOff x="1475656" y="2708920"/>
            <a:chExt cx="1584176" cy="288032"/>
          </a:xfrm>
          <a:solidFill>
            <a:srgbClr val="FF0000"/>
          </a:solidFill>
        </p:grpSpPr>
        <p:cxnSp>
          <p:nvCxnSpPr>
            <p:cNvPr id="60" name="Прямая соединительная линия 59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grp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Овал 60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016" name="Группа 61"/>
          <p:cNvGrpSpPr/>
          <p:nvPr/>
        </p:nvGrpSpPr>
        <p:grpSpPr>
          <a:xfrm>
            <a:off x="3851920" y="4653136"/>
            <a:ext cx="1224136" cy="144016"/>
            <a:chOff x="1475656" y="2708920"/>
            <a:chExt cx="1584176" cy="288032"/>
          </a:xfrm>
          <a:solidFill>
            <a:srgbClr val="FF0000"/>
          </a:solidFill>
        </p:grpSpPr>
        <p:cxnSp>
          <p:nvCxnSpPr>
            <p:cNvPr id="63" name="Прямая соединительная линия 62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grp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Овал 63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6147" name="Picture 3" descr="G:\01. Сайт .Архив\Клипарт\9bf77eb2c1e0bb6f508f0662895263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3736534"/>
            <a:ext cx="1612776" cy="2528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04664"/>
            <a:ext cx="6048672" cy="18722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Задание со спичками.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Из спичек составь такую же стрелку. Переложи в ней </a:t>
            </a:r>
            <a:r>
              <a:rPr lang="ru-RU" sz="2400" b="1" dirty="0" smtClean="0">
                <a:solidFill>
                  <a:srgbClr val="FF0000"/>
                </a:solidFill>
              </a:rPr>
              <a:t>4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спички так, чтобы получилось </a:t>
            </a:r>
            <a:r>
              <a:rPr lang="ru-RU" sz="2400" b="1" dirty="0" smtClean="0">
                <a:solidFill>
                  <a:srgbClr val="FF0000"/>
                </a:solidFill>
              </a:rPr>
              <a:t>4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равных треугольника. Нарисуй их.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</a:br>
            <a:endParaRPr lang="ru-RU" sz="2400" dirty="0"/>
          </a:p>
        </p:txBody>
      </p:sp>
      <p:grpSp>
        <p:nvGrpSpPr>
          <p:cNvPr id="8" name="Группа 9"/>
          <p:cNvGrpSpPr/>
          <p:nvPr/>
        </p:nvGrpSpPr>
        <p:grpSpPr>
          <a:xfrm rot="10800000">
            <a:off x="1979712" y="3429000"/>
            <a:ext cx="1224136" cy="144016"/>
            <a:chOff x="1475656" y="2708920"/>
            <a:chExt cx="1584176" cy="288032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Овал 12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13"/>
          <p:cNvGrpSpPr/>
          <p:nvPr/>
        </p:nvGrpSpPr>
        <p:grpSpPr>
          <a:xfrm rot="10800000">
            <a:off x="3275856" y="3429000"/>
            <a:ext cx="1224136" cy="144016"/>
            <a:chOff x="1475656" y="2708920"/>
            <a:chExt cx="1584176" cy="28803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Овал 15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6"/>
          <p:cNvGrpSpPr/>
          <p:nvPr/>
        </p:nvGrpSpPr>
        <p:grpSpPr>
          <a:xfrm rot="10800000">
            <a:off x="4572000" y="3429000"/>
            <a:ext cx="1224136" cy="144016"/>
            <a:chOff x="1475656" y="2708920"/>
            <a:chExt cx="1584176" cy="288032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Овал 18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9"/>
          <p:cNvGrpSpPr/>
          <p:nvPr/>
        </p:nvGrpSpPr>
        <p:grpSpPr>
          <a:xfrm rot="10800000">
            <a:off x="5868144" y="3429000"/>
            <a:ext cx="1224136" cy="144016"/>
            <a:chOff x="1475656" y="2708920"/>
            <a:chExt cx="1584176" cy="288032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Овал 21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22"/>
          <p:cNvGrpSpPr/>
          <p:nvPr/>
        </p:nvGrpSpPr>
        <p:grpSpPr>
          <a:xfrm rot="3378730">
            <a:off x="1695046" y="3978226"/>
            <a:ext cx="1224136" cy="144016"/>
            <a:chOff x="1475656" y="2708920"/>
            <a:chExt cx="1584176" cy="288032"/>
          </a:xfrm>
        </p:grpSpPr>
        <p:cxnSp>
          <p:nvCxnSpPr>
            <p:cNvPr id="24" name="Прямая соединительная линия 23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Овал 24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25"/>
          <p:cNvGrpSpPr/>
          <p:nvPr/>
        </p:nvGrpSpPr>
        <p:grpSpPr>
          <a:xfrm rot="3467845">
            <a:off x="3016017" y="3930644"/>
            <a:ext cx="1224136" cy="144016"/>
            <a:chOff x="1475656" y="2708920"/>
            <a:chExt cx="1584176" cy="288032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Овал 27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8"/>
          <p:cNvGrpSpPr/>
          <p:nvPr/>
        </p:nvGrpSpPr>
        <p:grpSpPr>
          <a:xfrm rot="3115331">
            <a:off x="4322088" y="3883205"/>
            <a:ext cx="1224136" cy="144016"/>
            <a:chOff x="1475656" y="2708920"/>
            <a:chExt cx="1584176" cy="288032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Овал 30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31"/>
          <p:cNvGrpSpPr/>
          <p:nvPr/>
        </p:nvGrpSpPr>
        <p:grpSpPr>
          <a:xfrm rot="18215043">
            <a:off x="1694196" y="2898611"/>
            <a:ext cx="1224136" cy="144016"/>
            <a:chOff x="1475656" y="2708920"/>
            <a:chExt cx="1584176" cy="288032"/>
          </a:xfrm>
        </p:grpSpPr>
        <p:cxnSp>
          <p:nvCxnSpPr>
            <p:cNvPr id="33" name="Прямая соединительная линия 32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Овал 33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40"/>
          <p:cNvGrpSpPr/>
          <p:nvPr/>
        </p:nvGrpSpPr>
        <p:grpSpPr>
          <a:xfrm rot="14221924">
            <a:off x="2337189" y="2901574"/>
            <a:ext cx="1224136" cy="144016"/>
            <a:chOff x="1475656" y="2708920"/>
            <a:chExt cx="1584176" cy="288032"/>
          </a:xfrm>
          <a:solidFill>
            <a:srgbClr val="FF0000"/>
          </a:solidFill>
        </p:grpSpPr>
        <p:cxnSp>
          <p:nvCxnSpPr>
            <p:cNvPr id="42" name="Прямая соединительная линия 41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grp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Овал 42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2" name="Группа 43"/>
          <p:cNvGrpSpPr/>
          <p:nvPr/>
        </p:nvGrpSpPr>
        <p:grpSpPr>
          <a:xfrm rot="18215043">
            <a:off x="3062347" y="2898610"/>
            <a:ext cx="1224136" cy="144016"/>
            <a:chOff x="1475656" y="2708920"/>
            <a:chExt cx="1584176" cy="288032"/>
          </a:xfrm>
        </p:grpSpPr>
        <p:cxnSp>
          <p:nvCxnSpPr>
            <p:cNvPr id="45" name="Прямая соединительная линия 44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Овал 45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5" name="Группа 46"/>
          <p:cNvGrpSpPr/>
          <p:nvPr/>
        </p:nvGrpSpPr>
        <p:grpSpPr>
          <a:xfrm rot="18215043">
            <a:off x="4286484" y="2898611"/>
            <a:ext cx="1224136" cy="144016"/>
            <a:chOff x="1475656" y="2708920"/>
            <a:chExt cx="1584176" cy="288032"/>
          </a:xfrm>
        </p:grpSpPr>
        <p:cxnSp>
          <p:nvCxnSpPr>
            <p:cNvPr id="48" name="Прямая соединительная линия 47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ln w="762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Овал 48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6" name="Группа 49"/>
          <p:cNvGrpSpPr/>
          <p:nvPr/>
        </p:nvGrpSpPr>
        <p:grpSpPr>
          <a:xfrm rot="14221924">
            <a:off x="3633334" y="2901574"/>
            <a:ext cx="1224136" cy="144016"/>
            <a:chOff x="1475656" y="2708920"/>
            <a:chExt cx="1584176" cy="288032"/>
          </a:xfrm>
          <a:solidFill>
            <a:srgbClr val="FF0000"/>
          </a:solidFill>
        </p:grpSpPr>
        <p:cxnSp>
          <p:nvCxnSpPr>
            <p:cNvPr id="51" name="Прямая соединительная линия 50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grp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Овал 51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Группа 52"/>
          <p:cNvGrpSpPr/>
          <p:nvPr/>
        </p:nvGrpSpPr>
        <p:grpSpPr>
          <a:xfrm rot="7218858">
            <a:off x="2314808" y="3921717"/>
            <a:ext cx="1224136" cy="144016"/>
            <a:chOff x="1475656" y="2708920"/>
            <a:chExt cx="1584176" cy="288032"/>
          </a:xfrm>
          <a:solidFill>
            <a:srgbClr val="FF0000"/>
          </a:solidFill>
        </p:grpSpPr>
        <p:cxnSp>
          <p:nvCxnSpPr>
            <p:cNvPr id="54" name="Прямая соединительная линия 53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grp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8" name="Группа 55"/>
          <p:cNvGrpSpPr/>
          <p:nvPr/>
        </p:nvGrpSpPr>
        <p:grpSpPr>
          <a:xfrm rot="7218858">
            <a:off x="3682960" y="3921718"/>
            <a:ext cx="1224136" cy="144016"/>
            <a:chOff x="1475656" y="2708920"/>
            <a:chExt cx="1584176" cy="288032"/>
          </a:xfrm>
          <a:solidFill>
            <a:srgbClr val="FF0000"/>
          </a:solidFill>
        </p:grpSpPr>
        <p:cxnSp>
          <p:nvCxnSpPr>
            <p:cNvPr id="57" name="Прямая соединительная линия 56"/>
            <p:cNvCxnSpPr/>
            <p:nvPr/>
          </p:nvCxnSpPr>
          <p:spPr>
            <a:xfrm>
              <a:off x="1475656" y="2852936"/>
              <a:ext cx="1368152" cy="0"/>
            </a:xfrm>
            <a:prstGeom prst="line">
              <a:avLst/>
            </a:prstGeom>
            <a:grpFill/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Овал 57"/>
            <p:cNvSpPr/>
            <p:nvPr/>
          </p:nvSpPr>
          <p:spPr>
            <a:xfrm>
              <a:off x="2627784" y="2708920"/>
              <a:ext cx="432048" cy="288032"/>
            </a:xfrm>
            <a:prstGeom prst="ellipse">
              <a:avLst/>
            </a:prstGeom>
            <a:grp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53" name="Picture 3" descr="G:\01. Сайт .Архив\Клипарт\9bf77eb2c1e0bb6f508f0662895263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3933056"/>
            <a:ext cx="1540768" cy="2415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up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увиденное изображение и зарисуй как можно точнее. </a:t>
            </a:r>
            <a:endParaRPr lang="ru-RU" sz="2400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330" t="54000" b="7090"/>
          <a:stretch>
            <a:fillRect/>
          </a:stretch>
        </p:blipFill>
        <p:spPr bwMode="auto">
          <a:xfrm>
            <a:off x="1691680" y="1484784"/>
            <a:ext cx="564210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птичка,клипарт, отрисов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4941168"/>
            <a:ext cx="1584176" cy="1584176"/>
          </a:xfrm>
          <a:prstGeom prst="rect">
            <a:avLst/>
          </a:prstGeom>
          <a:noFill/>
        </p:spPr>
      </p:pic>
      <p:pic>
        <p:nvPicPr>
          <p:cNvPr id="14" name="Picture 3" descr="G:\01. Сайт .Архив\Клипарт\9bf77eb2c1e0bb6f508f0662895263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4077072"/>
            <a:ext cx="1395556" cy="2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555776" y="1628800"/>
            <a:ext cx="23042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Меч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err="1" smtClean="0">
                <a:solidFill>
                  <a:schemeClr val="tx1"/>
                </a:solidFill>
              </a:rPr>
              <a:t>кладенец</a:t>
            </a:r>
            <a:r>
              <a:rPr lang="ru-RU" sz="4400" b="1" dirty="0" smtClean="0">
                <a:solidFill>
                  <a:schemeClr val="tx1"/>
                </a:solidFill>
              </a:rPr>
              <a:t>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0482" name="Picture 2" descr="Мечи и кинжалы (79 фото)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204889">
            <a:off x="4476765" y="2219412"/>
            <a:ext cx="1030236" cy="4565920"/>
          </a:xfrm>
          <a:prstGeom prst="rect">
            <a:avLst/>
          </a:prstGeom>
          <a:noFill/>
        </p:spPr>
      </p:pic>
      <p:pic>
        <p:nvPicPr>
          <p:cNvPr id="22530" name="Picture 2" descr="http://img-fotki.yandex.ru/get/5503/28257045.86e/0_7e2d8_1c78e17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5013176"/>
            <a:ext cx="1285875" cy="142875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123728" y="548680"/>
            <a:ext cx="56594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2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3200" dirty="0"/>
          </a:p>
        </p:txBody>
      </p:sp>
      <p:pic>
        <p:nvPicPr>
          <p:cNvPr id="11" name="Picture 2" descr="G:\01. Сайт .Архив\Клипарт\0b7f1fdf55dbc671ef3df58c2da770d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266"/>
          <a:stretch>
            <a:fillRect/>
          </a:stretch>
        </p:blipFill>
        <p:spPr bwMode="auto">
          <a:xfrm flipH="1">
            <a:off x="251520" y="2834592"/>
            <a:ext cx="2771800" cy="4023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Запомни увиденное изображение и зарисуй как можно точнее. </a:t>
            </a:r>
            <a:endParaRPr lang="ru-RU" sz="2400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rcRect l="9330" t="53397" r="5501" b="3908"/>
          <a:stretch>
            <a:fillRect/>
          </a:stretch>
        </p:blipFill>
        <p:spPr bwMode="auto">
          <a:xfrm>
            <a:off x="1619672" y="1628800"/>
            <a:ext cx="568863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G:\01. Сайт .Архив\Клипарт\9bf77eb2c1e0bb6f508f0662895263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8068" y="4005064"/>
            <a:ext cx="1441488" cy="22598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467544" y="0"/>
            <a:ext cx="8208912" cy="6713984"/>
          </a:xfrm>
          <a:prstGeom prst="horizontalScroll">
            <a:avLst>
              <a:gd name="adj" fmla="val 4633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5832648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Проверь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330" t="54000" b="7090"/>
          <a:stretch>
            <a:fillRect/>
          </a:stretch>
        </p:blipFill>
        <p:spPr bwMode="auto">
          <a:xfrm>
            <a:off x="2339752" y="1052736"/>
            <a:ext cx="4320480" cy="2481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rcRect l="9330" t="53397" r="5501" b="3908"/>
          <a:stretch>
            <a:fillRect/>
          </a:stretch>
        </p:blipFill>
        <p:spPr bwMode="auto">
          <a:xfrm>
            <a:off x="2627784" y="3717032"/>
            <a:ext cx="3960440" cy="26570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0469" cy="6858000"/>
          </a:xfrm>
          <a:prstGeom prst="rect">
            <a:avLst/>
          </a:prstGeom>
          <a:noFill/>
        </p:spPr>
      </p:pic>
      <p:pic>
        <p:nvPicPr>
          <p:cNvPr id="13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56633" cy="6201650"/>
          </a:xfrm>
          <a:prstGeom prst="rect">
            <a:avLst/>
          </a:prstGeom>
          <a:noFill/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752" y="1628800"/>
            <a:ext cx="45216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dirty="0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dirty="0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dirty="0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736" y="2564904"/>
            <a:ext cx="49685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 smtClean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 smtClean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 smtClean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 smtClean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 smtClean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488668"/>
            <a:ext cx="686438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Обновление презентации «Школа </a:t>
            </a:r>
            <a:r>
              <a:rPr lang="ru-RU" b="1" dirty="0" smtClean="0"/>
              <a:t>АБВ» </a:t>
            </a:r>
            <a:r>
              <a:rPr lang="en-US" b="1" dirty="0" smtClean="0"/>
              <a:t>https://vk.com/shkola_abv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55776" y="1628800"/>
            <a:ext cx="23042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Ковёр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самолёт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1506" name="Picture 2" descr="http://cartoonclipartfree.com/Cliparts_Free/Maerchen_Free/Cartoon-Clipart-Free-11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9610"/>
          <a:stretch>
            <a:fillRect/>
          </a:stretch>
        </p:blipFill>
        <p:spPr bwMode="auto">
          <a:xfrm>
            <a:off x="5580112" y="3501008"/>
            <a:ext cx="3024336" cy="2733699"/>
          </a:xfrm>
          <a:prstGeom prst="rect">
            <a:avLst/>
          </a:prstGeom>
          <a:noFill/>
        </p:spPr>
      </p:pic>
      <p:pic>
        <p:nvPicPr>
          <p:cNvPr id="3" name="Picture 2" descr="птичка,клипарт, отрисов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3645024"/>
            <a:ext cx="1368152" cy="1368152"/>
          </a:xfrm>
          <a:prstGeom prst="rect">
            <a:avLst/>
          </a:prstGeom>
          <a:noFill/>
        </p:spPr>
      </p:pic>
      <p:pic>
        <p:nvPicPr>
          <p:cNvPr id="9" name="Picture 2" descr="G:\01. Сайт .Архив\Клипарт\0b7f1fdf55dbc671ef3df58c2da770d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266"/>
          <a:stretch>
            <a:fillRect/>
          </a:stretch>
        </p:blipFill>
        <p:spPr bwMode="auto">
          <a:xfrm flipH="1">
            <a:off x="251520" y="2834592"/>
            <a:ext cx="2771800" cy="4023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55776" y="1628800"/>
            <a:ext cx="23042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Сапоги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скороходы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3554" name="Picture 2" descr="http://cdn01.ru/files/users/images/84/48/8448dbf9d37a3a7274b88423639c692d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3645024"/>
            <a:ext cx="3960440" cy="2558444"/>
          </a:xfrm>
          <a:prstGeom prst="rect">
            <a:avLst/>
          </a:prstGeom>
          <a:noFill/>
        </p:spPr>
      </p:pic>
      <p:pic>
        <p:nvPicPr>
          <p:cNvPr id="20482" name="Picture 2" descr="http://img-fotki.yandex.ru/get/4524/132352990.70/0_735d0_caf83a3e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588224" y="1268760"/>
            <a:ext cx="1584177" cy="1716782"/>
          </a:xfrm>
          <a:prstGeom prst="rect">
            <a:avLst/>
          </a:prstGeom>
          <a:noFill/>
        </p:spPr>
      </p:pic>
      <p:pic>
        <p:nvPicPr>
          <p:cNvPr id="9" name="Picture 2" descr="G:\01. Сайт .Архив\Клипарт\0b7f1fdf55dbc671ef3df58c2da770d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266"/>
          <a:stretch>
            <a:fillRect/>
          </a:stretch>
        </p:blipFill>
        <p:spPr bwMode="auto">
          <a:xfrm flipH="1">
            <a:off x="251520" y="2834592"/>
            <a:ext cx="2771800" cy="4023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55776" y="1628800"/>
            <a:ext cx="23042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Конёк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Горбунок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2530" name="Picture 2" descr="http://stihi.ru/pics/2011/07/26/4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3861048"/>
            <a:ext cx="2592288" cy="2592289"/>
          </a:xfrm>
          <a:prstGeom prst="rect">
            <a:avLst/>
          </a:prstGeom>
          <a:noFill/>
        </p:spPr>
      </p:pic>
      <p:pic>
        <p:nvPicPr>
          <p:cNvPr id="19458" name="Picture 2" descr="http://img-fotki.yandex.ru/get/4614/132352990.71/0_73622_9b51cbec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415809" y="4709170"/>
            <a:ext cx="1728191" cy="2148830"/>
          </a:xfrm>
          <a:prstGeom prst="rect">
            <a:avLst/>
          </a:prstGeom>
          <a:noFill/>
        </p:spPr>
      </p:pic>
      <p:pic>
        <p:nvPicPr>
          <p:cNvPr id="9" name="Picture 2" descr="G:\01. Сайт .Архив\Клипарт\0b7f1fdf55dbc671ef3df58c2da770d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266"/>
          <a:stretch>
            <a:fillRect/>
          </a:stretch>
        </p:blipFill>
        <p:spPr bwMode="auto">
          <a:xfrm flipH="1">
            <a:off x="251520" y="2834592"/>
            <a:ext cx="2771800" cy="4023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95736" y="1628800"/>
            <a:ext cx="266429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Палочка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выручалочка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4578" name="Picture 2" descr="http://vseskazki.su/images/russkazka/suteev-vladimir/palochka-vyruchalochka/palochka-vyruchalochka-1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4005064"/>
            <a:ext cx="4595530" cy="2553072"/>
          </a:xfrm>
          <a:prstGeom prst="rect">
            <a:avLst/>
          </a:prstGeom>
          <a:noFill/>
        </p:spPr>
      </p:pic>
      <p:pic>
        <p:nvPicPr>
          <p:cNvPr id="18434" name="Picture 2" descr="http://allpolus.com/uploads/posts/2011-01-30/22150-8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096" r="16841" b="18928"/>
          <a:stretch>
            <a:fillRect/>
          </a:stretch>
        </p:blipFill>
        <p:spPr bwMode="auto">
          <a:xfrm rot="20894410" flipH="1">
            <a:off x="4473851" y="3961755"/>
            <a:ext cx="1119236" cy="1271979"/>
          </a:xfrm>
          <a:prstGeom prst="rect">
            <a:avLst/>
          </a:prstGeom>
          <a:noFill/>
        </p:spPr>
      </p:pic>
      <p:pic>
        <p:nvPicPr>
          <p:cNvPr id="9" name="Picture 2" descr="G:\01. Сайт .Архив\Клипарт\0b7f1fdf55dbc671ef3df58c2da770d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266"/>
          <a:stretch>
            <a:fillRect/>
          </a:stretch>
        </p:blipFill>
        <p:spPr bwMode="auto">
          <a:xfrm flipH="1">
            <a:off x="251520" y="2834592"/>
            <a:ext cx="2771800" cy="4023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55776" y="1628800"/>
            <a:ext cx="2304256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Шапка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невидимка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5602" name="Picture 2" descr="http://stihiya.org/public/users/images/img_971912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39952" y="3356992"/>
            <a:ext cx="2376264" cy="2851518"/>
          </a:xfrm>
          <a:prstGeom prst="rect">
            <a:avLst/>
          </a:prstGeom>
          <a:noFill/>
        </p:spPr>
      </p:pic>
      <p:pic>
        <p:nvPicPr>
          <p:cNvPr id="3" name="Picture 2" descr="http://ds-123.nios.ru/images/papugay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216" y="4509120"/>
            <a:ext cx="1552575" cy="1619251"/>
          </a:xfrm>
          <a:prstGeom prst="rect">
            <a:avLst/>
          </a:prstGeom>
          <a:noFill/>
        </p:spPr>
      </p:pic>
      <p:pic>
        <p:nvPicPr>
          <p:cNvPr id="9" name="Picture 2" descr="G:\01. Сайт .Архив\Клипарт\0b7f1fdf55dbc671ef3df58c2da770d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266"/>
          <a:stretch>
            <a:fillRect/>
          </a:stretch>
        </p:blipFill>
        <p:spPr bwMode="auto">
          <a:xfrm flipH="1">
            <a:off x="251520" y="2834592"/>
            <a:ext cx="2771800" cy="4023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1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1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1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</a:t>
            </a:r>
            <a:r>
              <a:rPr lang="ru-RU" sz="31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31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4000" dirty="0">
              <a:solidFill>
                <a:srgbClr val="00B0F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79712" y="1628800"/>
            <a:ext cx="288032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Скатерть - 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139952" y="2492896"/>
            <a:ext cx="3600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самобранка 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7654" name="Picture 6" descr="http://hozyayka.org/uploads/taginator/Sep-2013/kakoe-goryachee-prigotovit-na-den-rozhden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3645024"/>
            <a:ext cx="3528392" cy="264770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6388" name="Picture 4" descr="4434526_47ca6c1a6b1b (640x640, 409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64424" y="4578424"/>
            <a:ext cx="2279576" cy="2279576"/>
          </a:xfrm>
          <a:prstGeom prst="rect">
            <a:avLst/>
          </a:prstGeom>
          <a:noFill/>
        </p:spPr>
      </p:pic>
      <p:pic>
        <p:nvPicPr>
          <p:cNvPr id="9" name="Picture 2" descr="G:\01. Сайт .Архив\Клипарт\0b7f1fdf55dbc671ef3df58c2da770de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266"/>
          <a:stretch>
            <a:fillRect/>
          </a:stretch>
        </p:blipFill>
        <p:spPr bwMode="auto">
          <a:xfrm flipH="1">
            <a:off x="251520" y="2834592"/>
            <a:ext cx="2771800" cy="4023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398</Words>
  <Application>Microsoft Office PowerPoint</Application>
  <PresentationFormat>Экран (4:3)</PresentationFormat>
  <Paragraphs>144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Слайд 1</vt:lpstr>
      <vt:lpstr>Слайд 2</vt:lpstr>
      <vt:lpstr>Слайд 3</vt:lpstr>
      <vt:lpstr>Разминка Отгадай сказочные предметы:</vt:lpstr>
      <vt:lpstr>Разминка Отгадай сказочные предметы:</vt:lpstr>
      <vt:lpstr>Разминка Отгадай сказочные предметы:</vt:lpstr>
      <vt:lpstr>Разминка Отгадай сказочные предметы:</vt:lpstr>
      <vt:lpstr>Разминка Отгадай сказочные предметы:</vt:lpstr>
      <vt:lpstr>Разминка Отгадай сказочные предметы:</vt:lpstr>
      <vt:lpstr>Разминка Отгадай сказочные предметы:</vt:lpstr>
      <vt:lpstr>Разминка Отгадай сказочные предметы:</vt:lpstr>
      <vt:lpstr>1. Как ты считаешь, чьи это ушки и хвосты?</vt:lpstr>
      <vt:lpstr>Как ты считаешь, чьи это ушки и хвосты?</vt:lpstr>
      <vt:lpstr>2. Угадай, что это за зверь? Нарисуй своего сказочного зверя.</vt:lpstr>
      <vt:lpstr>Слайд 15</vt:lpstr>
      <vt:lpstr>4. Измени одну букву в каждом слове, чтобы получилось новое (название какого-нибудь животного).  Пример: ТИР - ТУР</vt:lpstr>
      <vt:lpstr>Слайд 17</vt:lpstr>
      <vt:lpstr>5. В русском языке есть выражения, в которых человек сравнивает себя с животными. Вспомни их и составь из предложенных слов.</vt:lpstr>
      <vt:lpstr>В русском языке есть выражения, в которых человек сравнивает себя с животными. Вспомни их и составь из предложенных слов.</vt:lpstr>
      <vt:lpstr>6. В первом столбике записаны синонимы, называющие действия. Расставь их в порядке усиления действия. Подбери к ним подходящие по смыслу слова из второго столбика. Составь пары.</vt:lpstr>
      <vt:lpstr>Слайд 21</vt:lpstr>
      <vt:lpstr>Слайд 22</vt:lpstr>
      <vt:lpstr>Какие слова зашифрованы в ребусах?</vt:lpstr>
      <vt:lpstr>Какие слова зашифрованы в ребусах?</vt:lpstr>
      <vt:lpstr>Какие слова зашифрованы в ребусах?</vt:lpstr>
      <vt:lpstr>Какие слова зашифрованы в ребусах?</vt:lpstr>
      <vt:lpstr>Задание со спичками. Составь такую же фигуру из спичек. Переложи в ней 2 спички так, чтобы получилось 5 одинаковых квадратов. Нарисуй их. </vt:lpstr>
      <vt:lpstr>Задание со спичками. Из спичек составь такую же стрелку. Переложи в ней 4 спички так, чтобы получилось 4 равных треугольника. Нарисуй их. </vt:lpstr>
      <vt:lpstr>Запомни увиденное изображение и зарисуй как можно точнее. </vt:lpstr>
      <vt:lpstr>Запомни увиденное изображение и зарисуй как можно точнее. </vt:lpstr>
      <vt:lpstr>Проверь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Елена Берюхова</cp:lastModifiedBy>
  <cp:revision>62</cp:revision>
  <dcterms:modified xsi:type="dcterms:W3CDTF">2025-01-05T07:49:50Z</dcterms:modified>
</cp:coreProperties>
</file>